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10"/>
    <p:sldId id="256" r:id="rId3"/>
    <p:sldId id="257" r:id="rId4"/>
    <p:sldId id="258" r:id="rId5"/>
    <p:sldId id="259" r:id="rId6"/>
    <p:sldId id="261" r:id="rId11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4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maps-icon1.png"/><Relationship Id="rId3" Type="http://schemas.openxmlformats.org/officeDocument/2006/relationships/image" Target="../media/omms-pptx-slide-6ad9a25074d6a0.094839292.jpg"/><Relationship Id="rId4" Type="http://schemas.openxmlformats.org/officeDocument/2006/relationships/image" Target="../media/omms-pptx-logo-6ad9a25069e060.403920803.png"/><Relationship Id="rId5" Type="http://schemas.openxmlformats.org/officeDocument/2006/relationships/hyperlink" Target="https://www.google.com/maps?q=19.1657272,72.9977216" TargetMode="External"/><Relationship Id="rId6" Type="http://schemas.openxmlformats.org/officeDocument/2006/relationships/hyperlink" Target="https://www.google.com/maps?q=19.1657272,72.9977216" TargetMode="External"/><Relationship Id="rId7" Type="http://schemas.openxmlformats.org/officeDocument/2006/relationships/hyperlink" Target="https://www.google.com/maps?q=19.1657272,72.9977216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maps-icon4.png"/><Relationship Id="rId3" Type="http://schemas.openxmlformats.org/officeDocument/2006/relationships/image" Target="../media/omms-pptx-slide-6ad9a2507fff05.316673105.jpg"/><Relationship Id="rId4" Type="http://schemas.openxmlformats.org/officeDocument/2006/relationships/image" Target="../media/omms-pptx-logo-6ad9a25069e060.403920806.png"/><Relationship Id="rId5" Type="http://schemas.openxmlformats.org/officeDocument/2006/relationships/hyperlink" Target="https://www.google.com/maps?q=19.22984,73.1709944" TargetMode="External"/><Relationship Id="rId6" Type="http://schemas.openxmlformats.org/officeDocument/2006/relationships/hyperlink" Target="https://www.google.com/maps?q=19.22984,73.1709944" TargetMode="External"/><Relationship Id="rId7" Type="http://schemas.openxmlformats.org/officeDocument/2006/relationships/hyperlink" Target="https://www.google.com/maps?q=19.22984,73.1709944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maps-icon7.png"/><Relationship Id="rId3" Type="http://schemas.openxmlformats.org/officeDocument/2006/relationships/image" Target="../media/omms-pptx-slide-6ad9a2508ae7c1.451560568.jpg"/><Relationship Id="rId4" Type="http://schemas.openxmlformats.org/officeDocument/2006/relationships/image" Target="../media/omms-pptx-logo-6ad9a25069e060.403920809.png"/><Relationship Id="rId5" Type="http://schemas.openxmlformats.org/officeDocument/2006/relationships/hyperlink" Target="https://www.google.com/maps?q=19.2740376,73.0369312" TargetMode="External"/><Relationship Id="rId6" Type="http://schemas.openxmlformats.org/officeDocument/2006/relationships/hyperlink" Target="https://www.google.com/maps?q=19.2740376,73.0369312" TargetMode="External"/><Relationship Id="rId7" Type="http://schemas.openxmlformats.org/officeDocument/2006/relationships/hyperlink" Target="https://www.google.com/maps?q=19.2740376,73.0369312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maps-icon10.png"/><Relationship Id="rId3" Type="http://schemas.openxmlformats.org/officeDocument/2006/relationships/image" Target="../media/omms-pptx-slide-6ad9a25095b605.0344865511.jpg"/><Relationship Id="rId4" Type="http://schemas.openxmlformats.org/officeDocument/2006/relationships/image" Target="../media/omms-pptx-logo-6ad9a25069e060.4039208012.png"/><Relationship Id="rId5" Type="http://schemas.openxmlformats.org/officeDocument/2006/relationships/hyperlink" Target="https://www.google.com/maps?q=19.0438216,73.0615744" TargetMode="External"/><Relationship Id="rId6" Type="http://schemas.openxmlformats.org/officeDocument/2006/relationships/hyperlink" Target="https://www.google.com/maps?q=19.0438216,73.0615744" TargetMode="External"/><Relationship Id="rId7" Type="http://schemas.openxmlformats.org/officeDocument/2006/relationships/hyperlink" Target="https://www.google.com/maps?q=19.0438216,73.0615744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rahul@buildnboost.com" TargetMode="External"/><Relationship Id="rId3" Type="http://schemas.openxmlformats.org/officeDocument/2006/relationships/hyperlink" Target="https://wa.me/917900151883" TargetMode="External"/><Relationship Id="rId4" Type="http://schemas.openxmlformats.org/officeDocument/2006/relationships/hyperlink" Target="https://omms-website.vercel.app/contac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285750" y="171450"/>
            <a:ext cx="7334250" cy="323850"/>
          </a:xfrm>
          <a:prstGeom prst="rect">
            <a:avLst/>
          </a:prstGeom>
          <a:noFill/>
        </p:spPr>
        <p:txBody>
          <a:bodyPr anchor="ctr" anchorCtr="0" wrap="none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sng" cap="none">
                <a:solidFill>
                  <a:srgbClr val="000000">
                    <a:alpha val="100000"/>
                  </a:srgbClr>
                </a:solidFill>
                <a:latin typeface="Arial"/>
                <a:hlinkClick r:id="rId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 Lodge Junction, Airoli Facing Kharghar</a:t>
            </a:r>
          </a:p>
        </p:txBody>
      </p:sp>
      <p:sp>
        <p:nvSpPr>
          <p:cNvPr id="4" name=""/>
          <p:cNvSpPr txBox="1"/>
          <p:nvPr/>
        </p:nvSpPr>
        <p:spPr>
          <a:xfrm>
            <a:off x="285750" y="495300"/>
            <a:ext cx="7334250" cy="24765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4B5563">
                    <a:alpha val="100000"/>
                  </a:srgbClr>
                </a:solidFill>
                <a:latin typeface="Arial"/>
              </a:rPr>
              <a:t>| Hoarding | 30x10 (300 sqft) | Non-Lit | Amount - ₹3,45,480.00/- | Available from 01 Nov 2026</a:t>
            </a:r>
          </a:p>
        </p:txBody>
      </p:sp>
      <p:sp>
        <p:nvSpPr>
          <p:cNvPr id="5" name="">
            <a:hlinkClick r:id="rId6" tooltip=""/>
          </p:cNvPr>
          <p:cNvSpPr txBox="1"/>
          <p:nvPr/>
        </p:nvSpPr>
        <p:spPr>
          <a:xfrm>
            <a:off x="7810500" y="228600"/>
            <a:ext cx="1047750" cy="3810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="ctr" anchorCtr="0" rtlCol="0" vert="horz" bIns="45720" lIns="390525" rIns="0" tIns="4572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000000">
                    <a:alpha val="100000"/>
                  </a:srgbClr>
                </a:solidFill>
                <a:latin typeface="Arial"/>
              </a:rPr>
              <a:t>Maps</a:t>
            </a:r>
          </a:p>
        </p:txBody>
      </p:sp>
      <p:pic>
        <p:nvPicPr>
          <p:cNvPr id="6" name="" descr="">
            <a:hlinkClick r:id="rId7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333375"/>
            <a:ext cx="171450" cy="171450"/>
          </a:xfrm>
          <a:prstGeom prst="rect">
            <a:avLst/>
          </a:prstGeom>
          <a:noFill/>
        </p:spPr>
      </p:pic>
      <p:pic>
        <p:nvPicPr>
          <p:cNvPr id="7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857250"/>
            <a:ext cx="7239000" cy="542925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0" y="6286500"/>
            <a:ext cx="9144000" cy="571500"/>
          </a:xfrm>
          <a:prstGeom prst="rect">
            <a:avLst/>
          </a:prstGeom>
          <a:solidFill>
            <a:srgbClr val="F2F2F2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75" y="6381750"/>
            <a:ext cx="1781175" cy="38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285750" y="171450"/>
            <a:ext cx="7334250" cy="323850"/>
          </a:xfrm>
          <a:prstGeom prst="rect">
            <a:avLst/>
          </a:prstGeom>
          <a:noFill/>
        </p:spPr>
        <p:txBody>
          <a:bodyPr anchor="ctr" anchorCtr="0" wrap="none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sng" cap="none">
                <a:solidFill>
                  <a:srgbClr val="000000">
                    <a:alpha val="100000"/>
                  </a:srgbClr>
                </a:solidFill>
                <a:latin typeface="Arial"/>
                <a:hlinkClick r:id="rId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Nr. Civil Court, Ulhasnagar Facing Vashi</a:t>
            </a:r>
          </a:p>
        </p:txBody>
      </p:sp>
      <p:sp>
        <p:nvSpPr>
          <p:cNvPr id="4" name=""/>
          <p:cNvSpPr txBox="1"/>
          <p:nvPr/>
        </p:nvSpPr>
        <p:spPr>
          <a:xfrm>
            <a:off x="285750" y="495300"/>
            <a:ext cx="7334250" cy="24765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4B5563">
                    <a:alpha val="100000"/>
                  </a:srgbClr>
                </a:solidFill>
                <a:latin typeface="Arial"/>
              </a:rPr>
              <a:t>| Hoarding | 15x20 (300 sqft) | Lit | Amount - ₹1,72,740.00/- | Available</a:t>
            </a:r>
          </a:p>
        </p:txBody>
      </p:sp>
      <p:sp>
        <p:nvSpPr>
          <p:cNvPr id="5" name="">
            <a:hlinkClick r:id="rId6" tooltip=""/>
          </p:cNvPr>
          <p:cNvSpPr txBox="1"/>
          <p:nvPr/>
        </p:nvSpPr>
        <p:spPr>
          <a:xfrm>
            <a:off x="7810500" y="228600"/>
            <a:ext cx="1047750" cy="3810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="ctr" anchorCtr="0" rtlCol="0" vert="horz" bIns="45720" lIns="390525" rIns="0" tIns="4572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000000">
                    <a:alpha val="100000"/>
                  </a:srgbClr>
                </a:solidFill>
                <a:latin typeface="Arial"/>
              </a:rPr>
              <a:t>Maps</a:t>
            </a:r>
          </a:p>
        </p:txBody>
      </p:sp>
      <p:pic>
        <p:nvPicPr>
          <p:cNvPr id="6" name="" descr="">
            <a:hlinkClick r:id="rId7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333375"/>
            <a:ext cx="171450" cy="171450"/>
          </a:xfrm>
          <a:prstGeom prst="rect">
            <a:avLst/>
          </a:prstGeom>
          <a:noFill/>
        </p:spPr>
      </p:pic>
      <p:pic>
        <p:nvPicPr>
          <p:cNvPr id="7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857250"/>
            <a:ext cx="7239000" cy="542925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0" y="6286500"/>
            <a:ext cx="9144000" cy="571500"/>
          </a:xfrm>
          <a:prstGeom prst="rect">
            <a:avLst/>
          </a:prstGeom>
          <a:solidFill>
            <a:srgbClr val="F2F2F2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75" y="6381750"/>
            <a:ext cx="1781175" cy="38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285750" y="171450"/>
            <a:ext cx="7334250" cy="323850"/>
          </a:xfrm>
          <a:prstGeom prst="rect">
            <a:avLst/>
          </a:prstGeom>
          <a:noFill/>
        </p:spPr>
        <p:txBody>
          <a:bodyPr anchor="ctr" anchorCtr="0" wrap="none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sng" cap="none">
                <a:solidFill>
                  <a:srgbClr val="000000">
                    <a:alpha val="100000"/>
                  </a:srgbClr>
                </a:solidFill>
                <a:latin typeface="Arial"/>
                <a:hlinkClick r:id="rId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 Vegetable Market, Bhiwandi Facing Nashik</a:t>
            </a:r>
          </a:p>
        </p:txBody>
      </p:sp>
      <p:sp>
        <p:nvSpPr>
          <p:cNvPr id="4" name=""/>
          <p:cNvSpPr txBox="1"/>
          <p:nvPr/>
        </p:nvSpPr>
        <p:spPr>
          <a:xfrm>
            <a:off x="285750" y="495300"/>
            <a:ext cx="7334250" cy="24765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4B5563">
                    <a:alpha val="100000"/>
                  </a:srgbClr>
                </a:solidFill>
                <a:latin typeface="Arial"/>
              </a:rPr>
              <a:t>| Hoarding | 51x60 (3,060 sqft) | Non-Lit | Amount - ₹51,822.00/- | Available from 01 Nov 2026</a:t>
            </a:r>
          </a:p>
        </p:txBody>
      </p:sp>
      <p:sp>
        <p:nvSpPr>
          <p:cNvPr id="5" name="">
            <a:hlinkClick r:id="rId6" tooltip=""/>
          </p:cNvPr>
          <p:cNvSpPr txBox="1"/>
          <p:nvPr/>
        </p:nvSpPr>
        <p:spPr>
          <a:xfrm>
            <a:off x="7810500" y="228600"/>
            <a:ext cx="1047750" cy="3810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="ctr" anchorCtr="0" rtlCol="0" vert="horz" bIns="45720" lIns="390525" rIns="0" tIns="4572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000000">
                    <a:alpha val="100000"/>
                  </a:srgbClr>
                </a:solidFill>
                <a:latin typeface="Arial"/>
              </a:rPr>
              <a:t>Maps</a:t>
            </a:r>
          </a:p>
        </p:txBody>
      </p:sp>
      <p:pic>
        <p:nvPicPr>
          <p:cNvPr id="6" name="" descr="">
            <a:hlinkClick r:id="rId7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333375"/>
            <a:ext cx="171450" cy="171450"/>
          </a:xfrm>
          <a:prstGeom prst="rect">
            <a:avLst/>
          </a:prstGeom>
          <a:noFill/>
        </p:spPr>
      </p:pic>
      <p:pic>
        <p:nvPicPr>
          <p:cNvPr id="7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857250"/>
            <a:ext cx="7239000" cy="542925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0" y="6286500"/>
            <a:ext cx="9144000" cy="571500"/>
          </a:xfrm>
          <a:prstGeom prst="rect">
            <a:avLst/>
          </a:prstGeom>
          <a:solidFill>
            <a:srgbClr val="F2F2F2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75" y="6381750"/>
            <a:ext cx="1781175" cy="38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285750" y="171450"/>
            <a:ext cx="7334250" cy="323850"/>
          </a:xfrm>
          <a:prstGeom prst="rect">
            <a:avLst/>
          </a:prstGeom>
          <a:noFill/>
        </p:spPr>
        <p:txBody>
          <a:bodyPr anchor="ctr" anchorCtr="0" wrap="none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sng" cap="none">
                <a:solidFill>
                  <a:srgbClr val="000000">
                    <a:alpha val="100000"/>
                  </a:srgbClr>
                </a:solidFill>
                <a:latin typeface="Arial"/>
                <a:hlinkClick r:id="rId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Opp. Swimming Pool, Kharghar Facing Pune</a:t>
            </a:r>
          </a:p>
        </p:txBody>
      </p:sp>
      <p:sp>
        <p:nvSpPr>
          <p:cNvPr id="4" name=""/>
          <p:cNvSpPr txBox="1"/>
          <p:nvPr/>
        </p:nvSpPr>
        <p:spPr>
          <a:xfrm>
            <a:off x="285750" y="495300"/>
            <a:ext cx="7334250" cy="24765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4B5563">
                    <a:alpha val="100000"/>
                  </a:srgbClr>
                </a:solidFill>
                <a:latin typeface="Arial"/>
              </a:rPr>
              <a:t>| Hoarding | 20x20 (400 sqft) | Non-Lit | Amount - ₹43,185.00/- | Available from 01 Nov 2026</a:t>
            </a:r>
          </a:p>
        </p:txBody>
      </p:sp>
      <p:sp>
        <p:nvSpPr>
          <p:cNvPr id="5" name="">
            <a:hlinkClick r:id="rId6" tooltip=""/>
          </p:cNvPr>
          <p:cNvSpPr txBox="1"/>
          <p:nvPr/>
        </p:nvSpPr>
        <p:spPr>
          <a:xfrm>
            <a:off x="7810500" y="228600"/>
            <a:ext cx="1047750" cy="3810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="ctr" anchorCtr="0" rtlCol="0" vert="horz" bIns="45720" lIns="390525" rIns="0" tIns="45720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000000">
                    <a:alpha val="100000"/>
                  </a:srgbClr>
                </a:solidFill>
                <a:latin typeface="Arial"/>
              </a:rPr>
              <a:t>Maps</a:t>
            </a:r>
          </a:p>
        </p:txBody>
      </p:sp>
      <p:pic>
        <p:nvPicPr>
          <p:cNvPr id="6" name="" descr="">
            <a:hlinkClick r:id="rId7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333375"/>
            <a:ext cx="171450" cy="171450"/>
          </a:xfrm>
          <a:prstGeom prst="rect">
            <a:avLst/>
          </a:prstGeom>
          <a:noFill/>
        </p:spPr>
      </p:pic>
      <p:pic>
        <p:nvPicPr>
          <p:cNvPr id="7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857250"/>
            <a:ext cx="7239000" cy="542925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0" y="6286500"/>
            <a:ext cx="9144000" cy="571500"/>
          </a:xfrm>
          <a:prstGeom prst="rect">
            <a:avLst/>
          </a:prstGeom>
          <a:solidFill>
            <a:srgbClr val="F2F2F2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175" y="6381750"/>
            <a:ext cx="1781175" cy="38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7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7863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OMMS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2057400"/>
            <a:ext cx="7863840" cy="3771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>
                <a:solidFill>
                  <a:srgbClr val="7DD3FC"/>
                </a:solidFill>
                <a:latin typeface="Arial"/>
              </a:rPr>
              <a:t>SAMPLE DOCUMENT · POWERPOINT</a:t>
            </a:r>
          </a:p>
          <a:p>
            <a:pPr algn="l">
              <a:spcAft>
                <a:spcPts val="2000"/>
              </a:spcAft>
            </a:pPr>
            <a:r>
              <a:rPr sz="4000" b="0">
                <a:solidFill>
                  <a:srgbClr val="FFFFFF"/>
                </a:solidFill>
                <a:latin typeface="Arial"/>
              </a:rPr>
              <a:t>Site proposal</a:t>
            </a:r>
          </a:p>
          <a:p>
            <a:pPr algn="l">
              <a:spcAft>
                <a:spcPts val="750"/>
              </a:spcAft>
            </a:pPr>
            <a:r>
              <a:rPr sz="1500" b="0">
                <a:solidFill>
                  <a:srgbClr val="C7CBD1"/>
                </a:solidFill>
                <a:latin typeface="Arial"/>
              </a:rPr>
              <a:t>The PowerPoint your client receives with a proposal: one slide per site, with photo, size, lighting, price and availability.</a:t>
            </a:r>
          </a:p>
          <a:p>
            <a:pPr algn="l">
              <a:spcAft>
                <a:spcPts val="650"/>
              </a:spcAft>
            </a:pPr>
            <a:r>
              <a:rPr sz="1300" b="0">
                <a:solidFill>
                  <a:srgbClr val="E5E7EB"/>
                </a:solidFill>
                <a:latin typeface="Arial"/>
              </a:rPr>
              <a:t>✓  Built from the media catalogue in one click</a:t>
            </a:r>
          </a:p>
          <a:p>
            <a:pPr algn="l">
              <a:spcAft>
                <a:spcPts val="650"/>
              </a:spcAft>
            </a:pPr>
            <a:r>
              <a:rPr sz="1300" b="0">
                <a:solidFill>
                  <a:srgbClr val="E5E7EB"/>
                </a:solidFill>
                <a:latin typeface="Arial"/>
              </a:rPr>
              <a:t>✓  Size, lighting, monthly price and the date each site is free</a:t>
            </a:r>
          </a:p>
          <a:p>
            <a:pPr algn="l">
              <a:spcAft>
                <a:spcPts val="650"/>
              </a:spcAft>
            </a:pPr>
            <a:r>
              <a:rPr sz="1300" b="0">
                <a:solidFill>
                  <a:srgbClr val="E5E7EB"/>
                </a:solidFill>
                <a:latin typeface="Arial"/>
              </a:rPr>
              <a:t>✓  A Maps link on every slide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72200"/>
            <a:ext cx="78638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50"/>
              </a:spcAft>
            </a:pPr>
            <a:r>
              <a:rPr sz="900" b="0">
                <a:solidFill>
                  <a:srgbClr val="8B9099"/>
                </a:solidFill>
                <a:latin typeface="Arial"/>
              </a:rPr>
              <a:t>Sample generated by OMMS from demo data. Sable Outdoor Media and every client, vendor, GSTIN, site and amount in it are fictitious.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7863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1">
                <a:solidFill>
                  <a:srgbClr val="030712"/>
                </a:solidFill>
                <a:latin typeface="Arial"/>
              </a:rPr>
              <a:t>OMMS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7863840" cy="44577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>
                <a:solidFill>
                  <a:srgbClr val="075985"/>
                </a:solidFill>
                <a:latin typeface="Arial"/>
              </a:rPr>
              <a:t>TALK TO US</a:t>
            </a:r>
          </a:p>
          <a:p>
            <a:pPr algn="l">
              <a:spcAft>
                <a:spcPts val="1700"/>
              </a:spcAft>
            </a:pPr>
            <a:r>
              <a:rPr sz="3400" b="0">
                <a:solidFill>
                  <a:srgbClr val="030712"/>
                </a:solidFill>
                <a:latin typeface="Arial"/>
              </a:rPr>
              <a:t>Send proposals like this from your own media</a:t>
            </a:r>
          </a:p>
          <a:p>
            <a:pPr algn="l">
              <a:spcAft>
                <a:spcPts val="750"/>
              </a:spcAft>
            </a:pPr>
            <a:r>
              <a:rPr sz="1500" b="0">
                <a:solidFill>
                  <a:srgbClr val="4B5563"/>
                </a:solidFill>
                <a:latin typeface="Arial"/>
              </a:rPr>
              <a:t>In a 30-minute demo we take one site from proposal to campaign, invoice and payment.</a:t>
            </a:r>
          </a:p>
          <a:p>
            <a:pPr algn="l">
              <a:spcAft>
                <a:spcPts val="500"/>
              </a:spcAft>
            </a:pPr>
            <a:r>
              <a:rPr sz="1000" b="0">
                <a:solidFill>
                  <a:srgbClr val="6B7280"/>
                </a:solidFill>
                <a:latin typeface="Arial"/>
              </a:rPr>
              <a:t>Email</a:t>
            </a:r>
          </a:p>
          <a:p>
            <a:pPr algn="l">
              <a:spcAft>
                <a:spcPts val="900"/>
              </a:spcAft>
            </a:pPr>
            <a:r>
              <a:rPr sz="1800" b="1">
                <a:solidFill>
                  <a:srgbClr val="030712"/>
                </a:solidFill>
                <a:latin typeface="Arial"/>
                <a:hlinkClick r:id="rId2"/>
              </a:rPr>
              <a:t>rahul@buildnboost.com</a:t>
            </a:r>
          </a:p>
          <a:p>
            <a:pPr algn="l">
              <a:spcAft>
                <a:spcPts val="500"/>
              </a:spcAft>
            </a:pPr>
            <a:r>
              <a:rPr sz="1000" b="0">
                <a:solidFill>
                  <a:srgbClr val="6B7280"/>
                </a:solidFill>
                <a:latin typeface="Arial"/>
              </a:rPr>
              <a:t>Call or WhatsApp</a:t>
            </a:r>
          </a:p>
          <a:p>
            <a:pPr algn="l">
              <a:spcAft>
                <a:spcPts val="900"/>
              </a:spcAft>
            </a:pPr>
            <a:r>
              <a:rPr sz="1800" b="1">
                <a:solidFill>
                  <a:srgbClr val="030712"/>
                </a:solidFill>
                <a:latin typeface="Arial"/>
                <a:hlinkClick r:id="rId3"/>
              </a:rPr>
              <a:t>+91 79001 51883</a:t>
            </a:r>
          </a:p>
          <a:p>
            <a:pPr algn="l">
              <a:spcAft>
                <a:spcPts val="500"/>
              </a:spcAft>
            </a:pPr>
            <a:r>
              <a:rPr sz="1000" b="0">
                <a:solidFill>
                  <a:srgbClr val="6B7280"/>
                </a:solidFill>
                <a:latin typeface="Arial"/>
              </a:rPr>
              <a:t>Website</a:t>
            </a:r>
          </a:p>
          <a:p>
            <a:pPr algn="l">
              <a:spcAft>
                <a:spcPts val="900"/>
              </a:spcAft>
            </a:pPr>
            <a:r>
              <a:rPr sz="1800" b="1">
                <a:solidFill>
                  <a:srgbClr val="030712"/>
                </a:solidFill>
                <a:latin typeface="Arial"/>
                <a:hlinkClick r:id="rId4"/>
              </a:rPr>
              <a:t>omms-website.vercel.app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72200"/>
            <a:ext cx="78638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5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Sample generated by OMMS from demo data. Sable Outdoor Media and every client, vendor, GSTIN, site and amount in it are fictitious.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OMMS</dc:creator>
  <cp:lastModifiedBy>Unknown Creator</cp:lastModifiedBy>
  <dcterms:created xsi:type="dcterms:W3CDTF">2026-10-22T05:42:40Z</dcterms:created>
  <dcterms:modified xsi:type="dcterms:W3CDTF">2026-10-22T05:42:40Z</dcterms:modified>
  <dc:title>OMMS sample — Site proposal</dc:title>
  <dc:description/>
  <dc:subject>Media Export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