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notesMasterIdLst>
    <p:notesMasterId r:id="rId4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4e9ebfc3-b6ef-36b4-eeb7-02452f16936b}">
          <p14:sldIdLst>
            <p14:sldId id="256"/>
            <p14:sldId id="257"/>
          </p14:sldIdLst>
        </p14:section>
        <p14:section name="Inventory &amp; sales" id="{2653ee81-caa6-4527-1944-606471efe5ca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Billing &amp; collections" id="{3e0972dd-7c92-d724-7fae-35fcdd697481}">
          <p14:sldIdLst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Purchase &amp; rent" id="{a0cd257d-1b90-0dcd-2325-33a569cf7b7f}">
          <p14:sldIdLst>
            <p14:sldId id="274"/>
            <p14:sldId id="275"/>
            <p14:sldId id="276"/>
            <p14:sldId id="277"/>
            <p14:sldId id="278"/>
          </p14:sldIdLst>
        </p14:section>
        <p14:section name="Field operations" id="{a3d934e3-9dda-1f4b-17bd-e1bc609ed493}">
          <p14:sldIdLst>
            <p14:sldId id="279"/>
            <p14:sldId id="280"/>
            <p14:sldId id="281"/>
            <p14:sldId id="282"/>
            <p14:sldId id="283"/>
          </p14:sldIdLst>
        </p14:section>
        <p14:section name="Mobile app" id="{3c7a5b2d-0cc1-0698-a4e5-9ff087f97b8a}">
          <p14:sldIdLst>
            <p14:sldId id="284"/>
            <p14:sldId id="285"/>
            <p14:sldId id="286"/>
            <p14:sldId id="287"/>
          </p14:sldIdLst>
        </p14:section>
        <p14:section name="Accounts &amp; reports" id="{21fbda7a-9474-0bed-fef7-48df7a9d8d67}">
          <p14:sldIdLst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  <p14:section name="Access &amp; control" id="{7f56fd19-677c-6fc5-2c7a-3d12f328a260}">
          <p14:sldIdLst>
            <p14:sldId id="296"/>
            <p14:sldId id="297"/>
            <p14:sldId id="298"/>
            <p14:sldId id="299"/>
            <p14:sldId id="300"/>
            <p14:sldId id="301"/>
          </p14:sldIdLst>
        </p14:section>
        <p14:section name="Closing" id="{eae4ff99-372f-1424-dffe-98313cc2ac0e}">
          <p14:sldIdLst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Title-image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Closing-image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ahulsulegaokar/Documents/Github/omms/docs/feature-pptx/brand/omms-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1828800" cy="624535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011680"/>
            <a:ext cx="566928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spc="300" kern="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2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2423160"/>
            <a:ext cx="566928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4709160"/>
            <a:ext cx="53035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ature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ahulsulegaokar/Documents/Github/omms/docs/feature-pptx/brand/omms-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3093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OMMS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000" b="1" spc="20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0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23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reen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ahulsulegaokar/Documents/Github/omms/docs/feature-pptx/brand/omms-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3093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OMMS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3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view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ahulsulegaokar/Documents/Github/omms/docs/feature-pptx/brand/omms-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3093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OMMS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548640"/>
            <a:ext cx="1106424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1234440"/>
            <a:ext cx="110642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ahulsulegaokar/Documents/Github/omms/docs/feature-pptx/brand/omms-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1828800" cy="624535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2148840"/>
            <a:ext cx="91440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749040"/>
            <a:ext cx="8229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548640" y="201168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chemeClr val="accent5"/>
                </a:solidFill>
              </a:rPr>
              <a:t>OUTDOOR MEDIA SOFTWARE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548640" y="2423160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your outdoor media business in one place</a:t>
            </a:r>
            <a:endParaRPr lang="en-US" sz="44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548640" y="4709160"/>
            <a:ext cx="5303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3"/>
                </a:solidFill>
              </a:rPr>
              <a:t>Sites, campaigns, billing, field crews and accounts — for hoarding owners and outdoor media agencies.</a:t>
            </a:r>
            <a:endParaRPr lang="en-US" sz="1600" dirty="0"/>
          </a:p>
        </p:txBody>
      </p:sp>
      <p:pic>
        <p:nvPicPr>
          <p:cNvPr id="5" name="OMMS dashboard" descr="OMMS dashboar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6675" y="1287475"/>
            <a:ext cx="7574890" cy="47777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5486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OMMS covers</a:t>
            </a:r>
            <a:endParaRPr lang="en-US" sz="30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12344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Office staff use the admin panel, field crews use the mobile app, and clients use the portal.</a:t>
            </a:r>
            <a:endParaRPr lang="en-US" sz="1500" dirty="0"/>
          </a:p>
        </p:txBody>
      </p:sp>
      <p:sp>
        <p:nvSpPr>
          <p:cNvPr id="4" name="Inventory &amp; sales card"/>
          <p:cNvSpPr/>
          <p:nvPr/>
        </p:nvSpPr>
        <p:spPr>
          <a:xfrm>
            <a:off x="548640" y="2011680"/>
            <a:ext cx="349300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5" name="Inventory &amp; sales icon" descr="Inventory &amp; sale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2286000"/>
            <a:ext cx="457200" cy="457200"/>
          </a:xfrm>
          <a:prstGeom prst="rect">
            <a:avLst/>
          </a:prstGeom>
        </p:spPr>
      </p:pic>
      <p:sp>
        <p:nvSpPr>
          <p:cNvPr id="6" name="Inventory &amp; sales text"/>
          <p:cNvSpPr txBox="1"/>
          <p:nvPr/>
        </p:nvSpPr>
        <p:spPr>
          <a:xfrm>
            <a:off x="822960" y="2880360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4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Inventory &amp; sales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200" dirty="0">
                <a:solidFill>
                  <a:schemeClr val="tx2"/>
                </a:solidFill>
              </a:rPr>
              <a:t>Media, campaigns, proposals, clients and agencies</a:t>
            </a:r>
            <a:endParaRPr lang="en-US" sz="1600" dirty="0"/>
          </a:p>
        </p:txBody>
      </p:sp>
      <p:sp>
        <p:nvSpPr>
          <p:cNvPr id="7" name="Billing &amp; collections card"/>
          <p:cNvSpPr/>
          <p:nvPr/>
        </p:nvSpPr>
        <p:spPr>
          <a:xfrm>
            <a:off x="4334256" y="2011680"/>
            <a:ext cx="349300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Billing &amp; collections icon" descr="Billing &amp; collections ic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576" y="2286000"/>
            <a:ext cx="457200" cy="457200"/>
          </a:xfrm>
          <a:prstGeom prst="rect">
            <a:avLst/>
          </a:prstGeom>
        </p:spPr>
      </p:pic>
      <p:sp>
        <p:nvSpPr>
          <p:cNvPr id="9" name="Billing &amp; collections text"/>
          <p:cNvSpPr txBox="1"/>
          <p:nvPr/>
        </p:nvSpPr>
        <p:spPr>
          <a:xfrm>
            <a:off x="4608576" y="2880360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4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Billing &amp; collections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200" dirty="0">
                <a:solidFill>
                  <a:schemeClr val="tx2"/>
                </a:solidFill>
              </a:rPr>
              <a:t>Client POs, invoices, proformas, payments and TDS</a:t>
            </a:r>
            <a:endParaRPr lang="en-US" sz="1600" dirty="0"/>
          </a:p>
        </p:txBody>
      </p:sp>
      <p:sp>
        <p:nvSpPr>
          <p:cNvPr id="10" name="Purchase &amp; rent card"/>
          <p:cNvSpPr/>
          <p:nvPr/>
        </p:nvSpPr>
        <p:spPr>
          <a:xfrm>
            <a:off x="8119872" y="2011680"/>
            <a:ext cx="349300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11" name="Purchase &amp; rent icon" descr="Purchase &amp; rent ico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92" y="2286000"/>
            <a:ext cx="457200" cy="457200"/>
          </a:xfrm>
          <a:prstGeom prst="rect">
            <a:avLst/>
          </a:prstGeom>
        </p:spPr>
      </p:pic>
      <p:sp>
        <p:nvSpPr>
          <p:cNvPr id="12" name="Purchase &amp; rent text"/>
          <p:cNvSpPr txBox="1"/>
          <p:nvPr/>
        </p:nvSpPr>
        <p:spPr>
          <a:xfrm>
            <a:off x="8394192" y="2880360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4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Purchase &amp; rent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200" dirty="0">
                <a:solidFill>
                  <a:schemeClr val="tx2"/>
                </a:solidFill>
              </a:rPr>
              <a:t>Vendor POs and bills, vendors, landlords and rent</a:t>
            </a:r>
            <a:endParaRPr lang="en-US" sz="1600" dirty="0"/>
          </a:p>
        </p:txBody>
      </p:sp>
      <p:sp>
        <p:nvSpPr>
          <p:cNvPr id="13" name="Field operations card"/>
          <p:cNvSpPr/>
          <p:nvPr/>
        </p:nvSpPr>
        <p:spPr>
          <a:xfrm>
            <a:off x="548640" y="4023360"/>
            <a:ext cx="349300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14" name="Field operations icon" descr="Field operations ic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297680"/>
            <a:ext cx="457200" cy="457200"/>
          </a:xfrm>
          <a:prstGeom prst="rect">
            <a:avLst/>
          </a:prstGeom>
        </p:spPr>
      </p:pic>
      <p:sp>
        <p:nvSpPr>
          <p:cNvPr id="15" name="Field operations text"/>
          <p:cNvSpPr txBox="1"/>
          <p:nvPr/>
        </p:nvSpPr>
        <p:spPr>
          <a:xfrm>
            <a:off x="822960" y="4892040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4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Field operations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200" dirty="0">
                <a:solidFill>
                  <a:schemeClr val="tx2"/>
                </a:solidFill>
              </a:rPr>
              <a:t>Mounting and monitoring tasks, team tasks, attendance and staff timeline</a:t>
            </a:r>
            <a:endParaRPr lang="en-US" sz="1600" dirty="0"/>
          </a:p>
        </p:txBody>
      </p:sp>
      <p:sp>
        <p:nvSpPr>
          <p:cNvPr id="16" name="Accounts &amp; reports card"/>
          <p:cNvSpPr/>
          <p:nvPr/>
        </p:nvSpPr>
        <p:spPr>
          <a:xfrm>
            <a:off x="4334256" y="4023360"/>
            <a:ext cx="349300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17" name="Accounts &amp; reports icon" descr="Accounts &amp; reports icon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576" y="4297680"/>
            <a:ext cx="457200" cy="457200"/>
          </a:xfrm>
          <a:prstGeom prst="rect">
            <a:avLst/>
          </a:prstGeom>
        </p:spPr>
      </p:pic>
      <p:sp>
        <p:nvSpPr>
          <p:cNvPr id="18" name="Accounts &amp; reports text"/>
          <p:cNvSpPr txBox="1"/>
          <p:nvPr/>
        </p:nvSpPr>
        <p:spPr>
          <a:xfrm>
            <a:off x="4608576" y="4892040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4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Accounts &amp; reports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200" dirty="0">
                <a:solidFill>
                  <a:schemeClr val="tx2"/>
                </a:solidFill>
              </a:rPr>
              <a:t>Vouchers, ledgers, GST and GSTR-1, P&amp;L and campaign profit</a:t>
            </a:r>
            <a:endParaRPr lang="en-US" sz="1600" dirty="0"/>
          </a:p>
        </p:txBody>
      </p:sp>
      <p:sp>
        <p:nvSpPr>
          <p:cNvPr id="19" name="Access &amp; alerts card"/>
          <p:cNvSpPr/>
          <p:nvPr/>
        </p:nvSpPr>
        <p:spPr>
          <a:xfrm>
            <a:off x="8119872" y="4023360"/>
            <a:ext cx="349300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20" name="Access &amp; alerts icon" descr="Access &amp; alerts ico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4192" y="4297680"/>
            <a:ext cx="457200" cy="457200"/>
          </a:xfrm>
          <a:prstGeom prst="rect">
            <a:avLst/>
          </a:prstGeom>
        </p:spPr>
      </p:pic>
      <p:sp>
        <p:nvSpPr>
          <p:cNvPr id="21" name="Access &amp; alerts text"/>
          <p:cNvSpPr txBox="1"/>
          <p:nvPr/>
        </p:nvSpPr>
        <p:spPr>
          <a:xfrm>
            <a:off x="8394192" y="4892040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Bef>
                <a:spcPts val="400"/>
              </a:spcBef>
              <a:buNone/>
            </a:pPr>
            <a:r>
              <a:rPr lang="en-US" sz="1600" b="1" dirty="0">
                <a:solidFill>
                  <a:schemeClr val="tx1"/>
                </a:solidFill>
              </a:rPr>
              <a:t>Access &amp; alerts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200" dirty="0">
                <a:solidFill>
                  <a:schemeClr val="tx2"/>
                </a:solidFill>
              </a:rPr>
              <a:t>Mobile app, client portal, roles, notifications and trash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Inventory &amp; sale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DASHBOARD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business at a glance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Any period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This week, this month, this quarter, the financial year or custom dates.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Inventory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Active, own, lease, partnership, booked and vacant sites.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Sales and billing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Totals split by display, printing and mounting.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Charts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Monthly revenue, collections, occupancy and outstanding aging.</a:t>
            </a:r>
            <a:endParaRPr lang="en-US" sz="1100" dirty="0"/>
          </a:p>
        </p:txBody>
      </p:sp>
      <p:pic>
        <p:nvPicPr>
          <p:cNvPr id="6" name="Your business at a glance screenshot" descr="Your business at a glance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Inventory &amp; sale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MEDIA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site in one catalogue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Site details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Type, ownership, size, lighting, price per month and location.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Status tabs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Active, Currently Booked, Available and Inactive.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Photos and papers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Images, documents and Sort Media for proposal order.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Share across companies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Mirror sites to other companies in your group.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Export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Excel or a client-ready PowerPoint of selected sites.</a:t>
            </a:r>
            <a:endParaRPr lang="en-US" sz="1100" dirty="0"/>
          </a:p>
        </p:txBody>
      </p:sp>
      <p:pic>
        <p:nvPicPr>
          <p:cNvPr id="6" name="Every site in one catalogue screenshot" descr="Every site in one catalogue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Availability calendar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Each site shows when it is booked and when it is free, before you promise it to a client.</a:t>
            </a:r>
            <a:endParaRPr lang="en-US" sz="1300" dirty="0"/>
          </a:p>
        </p:txBody>
      </p:sp>
      <p:pic>
        <p:nvPicPr>
          <p:cNvPr id="4" name="Availability calendar screenshot" descr="Availability calendar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Bookings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Every booked site across campaigns, with size, lighting, dates and price — export to Excel or PowerPoint.</a:t>
            </a:r>
            <a:endParaRPr lang="en-US" sz="1300" dirty="0"/>
          </a:p>
        </p:txBody>
      </p:sp>
      <p:pic>
        <p:nvPicPr>
          <p:cNvPr id="4" name="Media Bookings screenshot" descr="Media Bookings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Inventory &amp; sale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CAMPAIGNS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booking to closed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Status tabs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FOC, Booked, Executed, Billed, Partially Paid, TDS Pending, Closed and Extended.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Client or agency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Sales owner, credit period, payment mode and commercial terms.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Billing actions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Generate a bill or proforma, split a bill or PO, extend the campaign.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Execution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Print &amp; mount orders, proof photos and a proof PowerPoint.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Exports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Campaign PDF and Excel.</a:t>
            </a:r>
            <a:endParaRPr lang="en-US" sz="1100" dirty="0"/>
          </a:p>
        </p:txBody>
      </p:sp>
      <p:pic>
        <p:nvPicPr>
          <p:cNvPr id="6" name="From booking to closed screenshot" descr="From booking to closed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 record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Bookings, client POs, invoices, payments, outstanding, tasks and photos — all on one campaign.</a:t>
            </a:r>
            <a:endParaRPr lang="en-US" sz="1300" dirty="0"/>
          </a:p>
        </p:txBody>
      </p:sp>
      <p:pic>
        <p:nvPicPr>
          <p:cNvPr id="4" name="Campaign record screenshot" descr="Campaign record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Inventory &amp; sale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PROPOSALS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site proposals in minutes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Build from Media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Select sites in the catalogue and create a proposal.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Send with To, CC and BCC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Clients get Excel and PowerPoint download links.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Track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Draft or sent, recipients, number of sites and sent date.</a:t>
            </a:r>
            <a:endParaRPr lang="en-US" sz="1100" dirty="0"/>
          </a:p>
        </p:txBody>
      </p:sp>
      <p:pic>
        <p:nvPicPr>
          <p:cNvPr id="6" name="Send site proposals in minutes screenshot" descr="Send site proposals in minutes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Proposal detail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Who it went to, when, which files they can download, and every site in the proposal.</a:t>
            </a:r>
            <a:endParaRPr lang="en-US" sz="1300" dirty="0"/>
          </a:p>
        </p:txBody>
      </p:sp>
      <p:pic>
        <p:nvPicPr>
          <p:cNvPr id="4" name="Proposal detail screenshot" descr="Proposal detail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Inventory &amp; sale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CLIENTS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Clients and agencies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Company details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GSTIN, PAN, credit period, bank accounts and addresses.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Contacts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Several contact people per client.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Keep the list clean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Merge duplicates and convert a client into an agency (or back).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Tabs and export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All, Active and Inactive, with Excel export.</a:t>
            </a:r>
            <a:endParaRPr lang="en-US" sz="1100" dirty="0"/>
          </a:p>
        </p:txBody>
      </p:sp>
      <p:pic>
        <p:nvPicPr>
          <p:cNvPr id="6" name="Clients and agencies screenshot" descr="Clients and agencies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Billing &amp; collection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SALE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 PO to GST invoice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POs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Record the client PO against a campaign and generate invoices in bulk.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Proformas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Raise a proforma before the tax invoice.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Invoices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Import lines from bookings, IGST or CGST/SGST, PDF download.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Payments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Record a payment straight from the invoice.</a:t>
            </a:r>
            <a:endParaRPr lang="en-US" sz="1100" dirty="0"/>
          </a:p>
        </p:txBody>
      </p:sp>
      <p:pic>
        <p:nvPicPr>
          <p:cNvPr id="6" name="Client PO to GST invoice screenshot" descr="Client PO to GST invoice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 POs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Every client PO with amount, GST and how much of it has been invoiced.</a:t>
            </a:r>
            <a:endParaRPr lang="en-US" sz="1300" dirty="0"/>
          </a:p>
        </p:txBody>
      </p:sp>
      <p:pic>
        <p:nvPicPr>
          <p:cNvPr id="4" name="Client POs screenshot" descr="Client POs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Campaign, client, GSTIN, place of supply and line items — ready as a PDF.</a:t>
            </a:r>
            <a:endParaRPr lang="en-US" sz="1300" dirty="0"/>
          </a:p>
        </p:txBody>
      </p:sp>
      <p:pic>
        <p:nvPicPr>
          <p:cNvPr id="4" name="Invoice screenshot" descr="Invoice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Billing &amp; collection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COLLECTIONS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what is stuck, and where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PO Pending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Campaigns still waiting for a client PO.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Bill Pending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PO received, invoice not raised yet.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Outstanding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Unpaid invoices with days overdue.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TDS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Deducted TDS to collect, marked collected or pending.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Counts in the sidebar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Each queue shows how many items are waiting.</a:t>
            </a:r>
            <a:endParaRPr lang="en-US" sz="1100" dirty="0"/>
          </a:p>
        </p:txBody>
      </p:sp>
      <p:pic>
        <p:nvPicPr>
          <p:cNvPr id="6" name="Know what is stuck, and where screenshot" descr="Know what is stuck, and where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Pending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Display, printing and mounting value still uncovered by a customer PO.</a:t>
            </a:r>
            <a:endParaRPr lang="en-US" sz="1300" dirty="0"/>
          </a:p>
        </p:txBody>
      </p:sp>
      <p:pic>
        <p:nvPicPr>
          <p:cNvPr id="4" name="PO Pending screenshot" descr="PO Pending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TDS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TDS pending collection by invoice, with one-click Mark collected.</a:t>
            </a:r>
            <a:endParaRPr lang="en-US" sz="1300" dirty="0"/>
          </a:p>
        </p:txBody>
      </p:sp>
      <p:pic>
        <p:nvPicPr>
          <p:cNvPr id="4" name="TDS screenshot" descr="TDS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Payments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Every receipt with GST, TDS, net amount and payment method — PDF and Excel.</a:t>
            </a:r>
            <a:endParaRPr lang="en-US" sz="1300" dirty="0"/>
          </a:p>
        </p:txBody>
      </p:sp>
      <p:pic>
        <p:nvPicPr>
          <p:cNvPr id="4" name="Payments screenshot" descr="Payments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Purchase &amp; ren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PURCHASE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Printers, mounters and vendors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Vendor PO Pending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Sites that still need a printing, mounting or removal PO.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Vendor POs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Create single or merged POs, email them, download PDF.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Vendor bills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Bill against a PO, approve, then pay.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Vendors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Directory by vendor type, with POs, bills, payments and tasks.</a:t>
            </a:r>
            <a:endParaRPr lang="en-US" sz="1100" dirty="0"/>
          </a:p>
        </p:txBody>
      </p:sp>
      <p:pic>
        <p:nvPicPr>
          <p:cNvPr id="6" name="Printers, mounters and vendors screenshot" descr="Printers, mounters and vendors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Vendor PO Pending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What has been charged to the client but not yet ordered from a vendor.</a:t>
            </a:r>
            <a:endParaRPr lang="en-US" sz="1300" dirty="0"/>
          </a:p>
        </p:txBody>
      </p:sp>
      <p:pic>
        <p:nvPicPr>
          <p:cNvPr id="4" name="Vendor PO Pending screenshot" descr="Vendor PO Pending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Vendor POs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Work date, campaign, amount and status for every PO sent to a vendor.</a:t>
            </a:r>
            <a:endParaRPr lang="en-US" sz="1300" dirty="0"/>
          </a:p>
        </p:txBody>
      </p:sp>
      <p:pic>
        <p:nvPicPr>
          <p:cNvPr id="4" name="Vendor POs screenshot" descr="Vendor POs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Purchase &amp; ren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RENT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Landlords and site rent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Landlords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Owners you pay rent to, with their sites and bank details.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Outstanding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Rent due by site and landlord.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Rent Payments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Pay a landlord and keep the history.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Renewal alerts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Reminders before a rent period ends.</a:t>
            </a:r>
            <a:endParaRPr lang="en-US" sz="1100" dirty="0"/>
          </a:p>
        </p:txBody>
      </p:sp>
      <p:pic>
        <p:nvPicPr>
          <p:cNvPr id="6" name="Landlords and site rent screenshot" descr="Landlords and site rent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Landlords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Each landlord with their sites, payments and status.</a:t>
            </a:r>
            <a:endParaRPr lang="en-US" sz="1300" dirty="0"/>
          </a:p>
        </p:txBody>
      </p:sp>
      <p:pic>
        <p:nvPicPr>
          <p:cNvPr id="4" name="Landlords screenshot" descr="Landlords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Field operation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OPERATIONS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Mounting and monitoring tasks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Board or list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Today, Pending, Upcoming and History.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Per-site tasks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Printing, mounting and monitoring, assigned to staff or a vendor.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Automatic monitor visits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Created daily from the campaign schedule.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Proof from the field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Photos and videos uploaded from the mobile app.</a:t>
            </a:r>
            <a:endParaRPr lang="en-US" sz="1100" dirty="0"/>
          </a:p>
        </p:txBody>
      </p:sp>
      <p:pic>
        <p:nvPicPr>
          <p:cNvPr id="6" name="Mounting and monitoring tasks screenshot" descr="Mounting and monitoring tasks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Field operation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TEAM TASKS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office to-do board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To do, In progress, Done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With priority, due date and assignee.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End-of-day report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Copy, share or download as PDF, plus a pending-tasks PDF.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Reminders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Remind people about pending work; delays need a reason.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From the phone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Staff create and close team tasks in the app.</a:t>
            </a:r>
            <a:endParaRPr lang="en-US" sz="1100" dirty="0"/>
          </a:p>
        </p:txBody>
      </p:sp>
      <p:pic>
        <p:nvPicPr>
          <p:cNvPr id="6" name="The office to-do board screenshot" descr="The office to-do board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Field operation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PEOPLE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Attendance and salaries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Monthly roster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Present, absent, half day and holiday for everyone.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GPS check-in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Staff check in from the app; the address is saved.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Salaries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Monthly package, payments, payslips and salary ledgers.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KYC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Bank details and identity documents per staff member.</a:t>
            </a:r>
            <a:endParaRPr lang="en-US" sz="1100" dirty="0"/>
          </a:p>
        </p:txBody>
      </p:sp>
      <p:pic>
        <p:nvPicPr>
          <p:cNvPr id="6" name="Attendance and salaries screenshot" descr="Attendance and salaries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Salaries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Gross, deductions and net pay per person each month — mark paid and download PDF.</a:t>
            </a:r>
            <a:endParaRPr lang="en-US" sz="1300" dirty="0"/>
          </a:p>
        </p:txBody>
      </p:sp>
      <p:pic>
        <p:nvPicPr>
          <p:cNvPr id="4" name="Salaries screenshot" descr="Salaries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 timeline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Each field staff member's GPS route for the day: distance, drives, stops and addresses, with playback.</a:t>
            </a:r>
            <a:endParaRPr lang="en-US" sz="1300" dirty="0"/>
          </a:p>
        </p:txBody>
      </p:sp>
      <p:pic>
        <p:nvPicPr>
          <p:cNvPr id="4" name="Staff timeline screenshot" descr="Staff timeline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Mobile app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FIELD APP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work in their pocket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Today, Pending, Next, Done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Every site visit and team task assigned to them.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Proof on site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Upload photos and videos; GPS is needed to complete.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Create team tasks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Assign work to colleagues from the phone.</a:t>
            </a:r>
            <a:endParaRPr lang="en-US" sz="1100" dirty="0"/>
          </a:p>
        </p:txBody>
      </p:sp>
      <p:pic>
        <p:nvPicPr>
          <p:cNvPr id="6" name="Tasks" descr="Task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104" y="311534"/>
            <a:ext cx="2688974" cy="5320532"/>
          </a:xfrm>
          <a:prstGeom prst="rect">
            <a:avLst/>
          </a:prstGeom>
        </p:spPr>
      </p:pic>
      <p:sp>
        <p:nvSpPr>
          <p:cNvPr id="7" name="Tasks caption"/>
          <p:cNvSpPr txBox="1"/>
          <p:nvPr/>
        </p:nvSpPr>
        <p:spPr>
          <a:xfrm>
            <a:off x="3901490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Tasks</a:t>
            </a:r>
            <a:endParaRPr lang="en-US" sz="1000" dirty="0"/>
          </a:p>
        </p:txBody>
      </p:sp>
      <p:pic>
        <p:nvPicPr>
          <p:cNvPr id="8" name="Done" descr="Don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785" y="311534"/>
            <a:ext cx="2688974" cy="5320532"/>
          </a:xfrm>
          <a:prstGeom prst="rect">
            <a:avLst/>
          </a:prstGeom>
        </p:spPr>
      </p:pic>
      <p:sp>
        <p:nvSpPr>
          <p:cNvPr id="9" name="Done caption"/>
          <p:cNvSpPr txBox="1"/>
          <p:nvPr/>
        </p:nvSpPr>
        <p:spPr>
          <a:xfrm>
            <a:off x="6619171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Done</a:t>
            </a:r>
            <a:endParaRPr lang="en-US" sz="1000" dirty="0"/>
          </a:p>
        </p:txBody>
      </p:sp>
      <p:pic>
        <p:nvPicPr>
          <p:cNvPr id="10" name="New team task" descr="New team tas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467" y="311534"/>
            <a:ext cx="2688974" cy="5320532"/>
          </a:xfrm>
          <a:prstGeom prst="rect">
            <a:avLst/>
          </a:prstGeom>
        </p:spPr>
      </p:pic>
      <p:sp>
        <p:nvSpPr>
          <p:cNvPr id="11" name="New team task caption"/>
          <p:cNvSpPr txBox="1"/>
          <p:nvPr/>
        </p:nvSpPr>
        <p:spPr>
          <a:xfrm>
            <a:off x="9336853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New team task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Mobile app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FIELD APP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Attendance, salary and EOD report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Check in with GPS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Present, half day, holiday or absent with a reason.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End-of-day report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Pending items need a reason before it is shared.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Payslips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Salary by financial year.</a:t>
            </a:r>
            <a:endParaRPr lang="en-US" sz="1100" dirty="0"/>
          </a:p>
        </p:txBody>
      </p:sp>
      <p:pic>
        <p:nvPicPr>
          <p:cNvPr id="6" name="Attendance" descr="Attendanc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104" y="311534"/>
            <a:ext cx="2688974" cy="5320532"/>
          </a:xfrm>
          <a:prstGeom prst="rect">
            <a:avLst/>
          </a:prstGeom>
        </p:spPr>
      </p:pic>
      <p:sp>
        <p:nvSpPr>
          <p:cNvPr id="7" name="Attendance caption"/>
          <p:cNvSpPr txBox="1"/>
          <p:nvPr/>
        </p:nvSpPr>
        <p:spPr>
          <a:xfrm>
            <a:off x="3901490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Attendance</a:t>
            </a:r>
            <a:endParaRPr lang="en-US" sz="1000" dirty="0"/>
          </a:p>
        </p:txBody>
      </p:sp>
      <p:pic>
        <p:nvPicPr>
          <p:cNvPr id="8" name="EOD report" descr="EOD repor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785" y="311534"/>
            <a:ext cx="2688974" cy="5320532"/>
          </a:xfrm>
          <a:prstGeom prst="rect">
            <a:avLst/>
          </a:prstGeom>
        </p:spPr>
      </p:pic>
      <p:sp>
        <p:nvSpPr>
          <p:cNvPr id="9" name="EOD report caption"/>
          <p:cNvSpPr txBox="1"/>
          <p:nvPr/>
        </p:nvSpPr>
        <p:spPr>
          <a:xfrm>
            <a:off x="6619171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EOD report</a:t>
            </a:r>
            <a:endParaRPr lang="en-US" sz="1000" dirty="0"/>
          </a:p>
        </p:txBody>
      </p:sp>
      <p:pic>
        <p:nvPicPr>
          <p:cNvPr id="10" name="Salary" descr="Salary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467" y="311534"/>
            <a:ext cx="2688974" cy="5320532"/>
          </a:xfrm>
          <a:prstGeom prst="rect">
            <a:avLst/>
          </a:prstGeom>
        </p:spPr>
      </p:pic>
      <p:sp>
        <p:nvSpPr>
          <p:cNvPr id="11" name="Salary caption"/>
          <p:cNvSpPr txBox="1"/>
          <p:nvPr/>
        </p:nvSpPr>
        <p:spPr>
          <a:xfrm>
            <a:off x="9336853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Salary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Mobile app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FIELD APP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GEO: where the team is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Live list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Who is live, idle or off trip.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Day route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Distance, duration, moving and stopped time on a map.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Trip timeline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Every drive, walk and stop with its address.</a:t>
            </a:r>
            <a:endParaRPr lang="en-US" sz="1100" dirty="0"/>
          </a:p>
        </p:txBody>
      </p:sp>
      <p:pic>
        <p:nvPicPr>
          <p:cNvPr id="6" name="Staff list" descr="Staff lis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104" y="311534"/>
            <a:ext cx="2688974" cy="5320532"/>
          </a:xfrm>
          <a:prstGeom prst="rect">
            <a:avLst/>
          </a:prstGeom>
        </p:spPr>
      </p:pic>
      <p:sp>
        <p:nvSpPr>
          <p:cNvPr id="7" name="Staff list caption"/>
          <p:cNvSpPr txBox="1"/>
          <p:nvPr/>
        </p:nvSpPr>
        <p:spPr>
          <a:xfrm>
            <a:off x="3901490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Staff list</a:t>
            </a:r>
            <a:endParaRPr lang="en-US" sz="1000" dirty="0"/>
          </a:p>
        </p:txBody>
      </p:sp>
      <p:pic>
        <p:nvPicPr>
          <p:cNvPr id="8" name="Day route" descr="Day rout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785" y="311534"/>
            <a:ext cx="2688974" cy="5320532"/>
          </a:xfrm>
          <a:prstGeom prst="rect">
            <a:avLst/>
          </a:prstGeom>
        </p:spPr>
      </p:pic>
      <p:sp>
        <p:nvSpPr>
          <p:cNvPr id="9" name="Day route caption"/>
          <p:cNvSpPr txBox="1"/>
          <p:nvPr/>
        </p:nvSpPr>
        <p:spPr>
          <a:xfrm>
            <a:off x="6619171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Day route</a:t>
            </a:r>
            <a:endParaRPr lang="en-US" sz="1000" dirty="0"/>
          </a:p>
        </p:txBody>
      </p:sp>
      <p:pic>
        <p:nvPicPr>
          <p:cNvPr id="10" name="Timeline" descr="Timelin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467" y="311534"/>
            <a:ext cx="2688974" cy="5320532"/>
          </a:xfrm>
          <a:prstGeom prst="rect">
            <a:avLst/>
          </a:prstGeom>
        </p:spPr>
      </p:pic>
      <p:sp>
        <p:nvSpPr>
          <p:cNvPr id="11" name="Timeline caption"/>
          <p:cNvSpPr txBox="1"/>
          <p:nvPr/>
        </p:nvSpPr>
        <p:spPr>
          <a:xfrm>
            <a:off x="9336853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Timeline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Mobile app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FIELD APP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sign-in, own profile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Sign in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Email and password. Location sharing stays on until they sign out.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Profile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Contact details, company, bank account and KYC documents.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Appearance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System, light or dark.</a:t>
            </a:r>
            <a:endParaRPr lang="en-US" sz="1100" dirty="0"/>
          </a:p>
        </p:txBody>
      </p:sp>
      <p:pic>
        <p:nvPicPr>
          <p:cNvPr id="6" name="Sign in" descr="Sign i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104" y="311534"/>
            <a:ext cx="2688974" cy="5320532"/>
          </a:xfrm>
          <a:prstGeom prst="rect">
            <a:avLst/>
          </a:prstGeom>
        </p:spPr>
      </p:pic>
      <p:sp>
        <p:nvSpPr>
          <p:cNvPr id="7" name="Sign in caption"/>
          <p:cNvSpPr txBox="1"/>
          <p:nvPr/>
        </p:nvSpPr>
        <p:spPr>
          <a:xfrm>
            <a:off x="3901490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Sign in</a:t>
            </a:r>
            <a:endParaRPr lang="en-US" sz="1000" dirty="0"/>
          </a:p>
        </p:txBody>
      </p:sp>
      <p:pic>
        <p:nvPicPr>
          <p:cNvPr id="8" name="Profile" descr="Profil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785" y="311534"/>
            <a:ext cx="2688974" cy="5320532"/>
          </a:xfrm>
          <a:prstGeom prst="rect">
            <a:avLst/>
          </a:prstGeom>
        </p:spPr>
      </p:pic>
      <p:sp>
        <p:nvSpPr>
          <p:cNvPr id="9" name="Profile caption"/>
          <p:cNvSpPr txBox="1"/>
          <p:nvPr/>
        </p:nvSpPr>
        <p:spPr>
          <a:xfrm>
            <a:off x="6619171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Profile</a:t>
            </a:r>
            <a:endParaRPr lang="en-US" sz="1000" dirty="0"/>
          </a:p>
        </p:txBody>
      </p:sp>
      <p:pic>
        <p:nvPicPr>
          <p:cNvPr id="10" name="Pending" descr="Pendi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467" y="311534"/>
            <a:ext cx="2688974" cy="5320532"/>
          </a:xfrm>
          <a:prstGeom prst="rect">
            <a:avLst/>
          </a:prstGeom>
        </p:spPr>
      </p:pic>
      <p:sp>
        <p:nvSpPr>
          <p:cNvPr id="11" name="Pending caption"/>
          <p:cNvSpPr txBox="1"/>
          <p:nvPr/>
        </p:nvSpPr>
        <p:spPr>
          <a:xfrm>
            <a:off x="9336853" y="5568696"/>
            <a:ext cx="23062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Pending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Accounts &amp; report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ACCOUNTING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 built for media billing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Vouchers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Sales, purchase, payment, receipt, journal, credit and debit notes.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Ledgers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Ledger accounts and a chart of accounts for clients, vendors and sites.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Books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Cashbook, Bank Book, Day Book and Ledger Statement (PDF).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Year end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Bank reconciliation and year closing.</a:t>
            </a:r>
            <a:endParaRPr lang="en-US" sz="1100" dirty="0"/>
          </a:p>
        </p:txBody>
      </p:sp>
      <p:pic>
        <p:nvPicPr>
          <p:cNvPr id="6" name="Books built for media billing screenshot" descr="Books built for media billing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Ledger Accounts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Every client, vendor and site ledger with group, opening and current balance.</a:t>
            </a:r>
            <a:endParaRPr lang="en-US" sz="1300" dirty="0"/>
          </a:p>
        </p:txBody>
      </p:sp>
      <p:pic>
        <p:nvPicPr>
          <p:cNvPr id="4" name="Ledger Accounts screenshot" descr="Ledger Accounts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Accounts &amp; reports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REPORTS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owners and finance ask for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Sales Report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Every order with its cost split, billing and collection status.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GST Report and GSTR-1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Taxable value, CGST, SGST, IGST and outward supplies.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Media Reports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Revenue, cost and profit for every site.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Campaign P&amp;L and aging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Profit per campaign and receivables by overdue bucket.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Financial statements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Profit &amp; Loss, Balance Sheet and Trial Balance.</a:t>
            </a:r>
            <a:endParaRPr lang="en-US" sz="1100" dirty="0"/>
          </a:p>
        </p:txBody>
      </p:sp>
      <p:pic>
        <p:nvPicPr>
          <p:cNvPr id="6" name="Reports owners and finance ask for screenshot" descr="Reports owners and finance ask for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GST Report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Taxable value and GST collected or pending, invoice by invoice.</a:t>
            </a:r>
            <a:endParaRPr lang="en-US" sz="1300" dirty="0"/>
          </a:p>
        </p:txBody>
      </p:sp>
      <p:pic>
        <p:nvPicPr>
          <p:cNvPr id="4" name="GST Report screenshot" descr="GST Report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GSTR-1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Outward supplies in the GSTR-1 format, ready to file.</a:t>
            </a:r>
            <a:endParaRPr lang="en-US" sz="1300" dirty="0"/>
          </a:p>
        </p:txBody>
      </p:sp>
      <p:pic>
        <p:nvPicPr>
          <p:cNvPr id="4" name="GSTR-1 screenshot" descr="GSTR-1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Reports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Days booked, utilisation and revenue for each site.</a:t>
            </a:r>
            <a:endParaRPr lang="en-US" sz="1300" dirty="0"/>
          </a:p>
        </p:txBody>
      </p:sp>
      <p:pic>
        <p:nvPicPr>
          <p:cNvPr id="4" name="Media Reports screenshot" descr="Media Reports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 P&amp;L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Revenue against vendor costs for each campaign, with gross margin.</a:t>
            </a:r>
            <a:endParaRPr lang="en-US" sz="1300" dirty="0"/>
          </a:p>
        </p:txBody>
      </p:sp>
      <p:pic>
        <p:nvPicPr>
          <p:cNvPr id="4" name="Campaign P&amp;L screenshot" descr="Campaign P&amp;L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Receivable Aging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Outstanding invoices grouped into 1–30, 31–60, 61–90 and 90+ days.</a:t>
            </a:r>
            <a:endParaRPr lang="en-US" sz="1300" dirty="0"/>
          </a:p>
        </p:txBody>
      </p:sp>
      <p:pic>
        <p:nvPicPr>
          <p:cNvPr id="4" name="Receivable Aging screenshot" descr="Receivable Aging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Access &amp; control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CLIENT PORTAL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login for your clients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Only their own data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Campaigns, invoices and payments for their company.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Dues at a glance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Outstanding, overdue and paid totals on the home page.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Invoice PDFs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Clients download their own invoices.</a:t>
            </a:r>
            <a:endParaRPr lang="en-US" sz="1100" dirty="0"/>
          </a:p>
        </p:txBody>
      </p:sp>
      <p:pic>
        <p:nvPicPr>
          <p:cNvPr id="6" name="A login for your clients screenshot" descr="A login for your clients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 portal — Invoices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Totals, payments, due dates and PDFs for the client's own invoices.</a:t>
            </a:r>
            <a:endParaRPr lang="en-US" sz="1300" dirty="0"/>
          </a:p>
        </p:txBody>
      </p:sp>
      <p:pic>
        <p:nvPicPr>
          <p:cNvPr id="4" name="Client portal — Invoices screenshot" descr="Client portal — Invoices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Access &amp; control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NOTIFICATIONS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Alerts on the right channel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Four channels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In-app bell, email, WhatsApp and mobile push.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Per-category choice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Each person picks channels for each kind of alert.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Daily reminders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Payment reminders, campaign and licence expiry, rent renewals and tasks due today.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Field alerts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Task assigned or updated, and staff going offline.</a:t>
            </a:r>
            <a:endParaRPr lang="en-US" sz="1100" dirty="0"/>
          </a:p>
        </p:txBody>
      </p:sp>
      <p:pic>
        <p:nvPicPr>
          <p:cNvPr id="6" name="Alerts on the right channel screenshot" descr="Alerts on the right channel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Access &amp; control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SECURITY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can see and change what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Roles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Super Admin, Admin, Manager, Accountant, Staff, Client, Agency and Vendor.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Permissions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Fine-grained permissions per role.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Audit Logs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Who changed what, with old and new values.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Safe deletes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See what a delete affects before you confirm.</a:t>
            </a:r>
            <a:endParaRPr lang="en-US" sz="1100" dirty="0"/>
          </a:p>
        </p:txBody>
      </p:sp>
      <p:pic>
        <p:nvPicPr>
          <p:cNvPr id="6" name="Who can see and change what screenshot" descr="Who can see and change what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Trash</a:t>
            </a:r>
            <a:endParaRPr lang="en-US" sz="2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Deleted records by type — restore them, or delete permanently.</a:t>
            </a:r>
            <a:endParaRPr lang="en-US" sz="1300" dirty="0"/>
          </a:p>
        </p:txBody>
      </p:sp>
      <p:pic>
        <p:nvPicPr>
          <p:cNvPr id="4" name="Trash screenshot" descr="Trash screensh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463" y="1108375"/>
            <a:ext cx="8590769" cy="541849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ction icon" descr="Access &amp; control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384048" cy="384048"/>
          </a:xfrm>
          <a:prstGeom prst="rect">
            <a:avLst/>
          </a:prstGeom>
        </p:spPr>
      </p:pic>
      <p:sp>
        <p:nvSpPr>
          <p:cNvPr id="3" name="Text 1"/>
          <p:cNvSpPr/>
          <p:nvPr>
            <p:ph idx="102" type="body" hasCustomPrompt="1"/>
          </p:nvPr>
        </p:nvSpPr>
        <p:spPr>
          <a:xfrm>
            <a:off x="1005840" y="603504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SETTINGS</a:t>
            </a:r>
            <a:endParaRPr lang="en-US" sz="1000" dirty="0"/>
          </a:p>
        </p:txBody>
      </p:sp>
      <p:sp>
        <p:nvSpPr>
          <p:cNvPr id="4" name="Text 1"/>
          <p:cNvSpPr/>
          <p:nvPr>
            <p:ph idx="103" type="title" hasCustomPrompt="1"/>
          </p:nvPr>
        </p:nvSpPr>
        <p:spPr>
          <a:xfrm>
            <a:off x="548640" y="10972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Companies, users and masters</a:t>
            </a:r>
            <a:endParaRPr lang="en-US" sz="23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237744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Several companies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Switch between the companies in your group from the top bar.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Users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Tabs by role, bulk activate or deactivate, KYC documents.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Masters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Units, expense types and vendor types.</a:t>
            </a:r>
            <a:endParaRPr lang="en-US" sz="1100" dirty="0"/>
          </a:p>
          <a:p>
            <a:pPr algn="l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Exports</a:t>
            </a:r>
            <a:endParaRPr lang="en-US" sz="11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100" dirty="0">
                <a:solidFill>
                  <a:schemeClr val="tx2"/>
                </a:solidFill>
              </a:rPr>
              <a:t>Excel on most lists and PDFs for documents.</a:t>
            </a:r>
            <a:endParaRPr lang="en-US" sz="1100" dirty="0"/>
          </a:p>
        </p:txBody>
      </p:sp>
      <p:pic>
        <p:nvPicPr>
          <p:cNvPr id="6" name="Companies, users and masters screenshot" descr="Companies, users and masters screensho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452" y="697230"/>
            <a:ext cx="8372246" cy="52806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0936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2148840"/>
            <a:ext cx="9144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system for the office, the field and your clients</a:t>
            </a:r>
            <a:endParaRPr lang="en-US" sz="40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37490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3"/>
                </a:solidFill>
              </a:rPr>
              <a:t>Admin panel · Mobile app · Client portal</a:t>
            </a:r>
            <a:endParaRPr lang="en-US" sz="1600" dirty="0"/>
          </a:p>
        </p:txBody>
      </p:sp>
      <p:sp>
        <p:nvSpPr>
          <p:cNvPr id="4" name="Contact"/>
          <p:cNvSpPr txBox="1"/>
          <p:nvPr/>
        </p:nvSpPr>
        <p:spPr>
          <a:xfrm>
            <a:off x="548640" y="50749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b="1" spc="300" kern="0" dirty="0">
                <a:solidFill>
                  <a:schemeClr val="accent5"/>
                </a:solidFill>
              </a:rPr>
              <a:t>BOOK A DEMO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rahul@buildnboost.com  ·  +91 79001 51883 (call or WhatsApp)  ·  omms.buildnboost.com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MMS">
  <a:themeElements>
    <a:clrScheme name="OMMS">
      <a:dk1>
        <a:srgbClr val="030712"/>
      </a:dk1>
      <a:lt1>
        <a:srgbClr val="FFFFFF"/>
      </a:lt1>
      <a:dk2>
        <a:srgbClr val="4B5563"/>
      </a:dk2>
      <a:lt2>
        <a:srgbClr val="F9FAFB"/>
      </a:lt2>
      <a:accent1>
        <a:srgbClr val="0EA5E9"/>
      </a:accent1>
      <a:accent2>
        <a:srgbClr val="0369A1"/>
      </a:accent2>
      <a:accent3>
        <a:srgbClr val="9CA3AF"/>
      </a:accent3>
      <a:accent4>
        <a:srgbClr val="E5E7EB"/>
      </a:accent4>
      <a:accent5>
        <a:srgbClr val="7DD3FC"/>
      </a:accent5>
      <a:accent6>
        <a:srgbClr val="E0F2FE"/>
      </a:accent6>
      <a:hlink>
        <a:srgbClr val="0369A1"/>
      </a:hlink>
      <a:folHlink>
        <a:srgbClr val="6366F1"/>
      </a:folHlink>
    </a:clrScheme>
    <a:fontScheme name="OMM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Company>OMMS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OMMS — Product overview</dc:title>
  <dc:subject>PptxGenJS Presentation</dc:subject>
  <dc:creator>PptxGenJS</dc:creator>
  <cp:lastModifiedBy>PptxGenJS</cp:lastModifiedBy>
  <cp:revision>1</cp:revision>
  <dcterms:created xsi:type="dcterms:W3CDTF">2026-10-22T16:02:20Z</dcterms:created>
  <dcterms:modified xsi:type="dcterms:W3CDTF">2026-10-22T16:02:20Z</dcterms:modified>
</cp:coreProperties>
</file>